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95" r:id="rId2"/>
    <p:sldId id="259" r:id="rId3"/>
    <p:sldId id="299" r:id="rId4"/>
    <p:sldId id="300" r:id="rId5"/>
    <p:sldId id="301" r:id="rId6"/>
    <p:sldId id="303" r:id="rId7"/>
    <p:sldId id="305" r:id="rId8"/>
    <p:sldId id="297" r:id="rId9"/>
    <p:sldId id="304" r:id="rId10"/>
    <p:sldId id="306" r:id="rId11"/>
    <p:sldId id="307" r:id="rId12"/>
    <p:sldId id="309" r:id="rId13"/>
    <p:sldId id="310" r:id="rId14"/>
    <p:sldId id="312" r:id="rId15"/>
    <p:sldId id="311" r:id="rId16"/>
    <p:sldId id="296" r:id="rId17"/>
    <p:sldId id="308" r:id="rId18"/>
    <p:sldId id="313" r:id="rId19"/>
    <p:sldId id="314" r:id="rId20"/>
    <p:sldId id="258" r:id="rId2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Dosis" panose="020B0604020202020204" charset="0"/>
      <p:regular r:id="rId27"/>
      <p:bold r:id="rId28"/>
    </p:embeddedFont>
    <p:embeddedFont>
      <p:font typeface="Roboto" panose="020B0604020202020204" charset="0"/>
      <p:regular r:id="rId29"/>
      <p:bold r:id="rId30"/>
      <p:italic r:id="rId31"/>
      <p:boldItalic r:id="rId32"/>
    </p:embeddedFont>
    <p:embeddedFont>
      <p:font typeface="IRANSansX Bold" pitchFamily="2" charset="-78"/>
      <p:bold r:id="rId33"/>
    </p:embeddedFont>
    <p:embeddedFont>
      <p:font typeface="Cambria Math" panose="02040503050406030204" pitchFamily="18" charset="0"/>
      <p:regular r:id="rId34"/>
    </p:embeddedFont>
    <p:embeddedFont>
      <p:font typeface="IRANSansX" pitchFamily="2" charset="-78"/>
      <p:regular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F57B9CE-27B7-45A4-9341-B09BDB51A24E}">
  <a:tblStyle styleId="{AF57B9CE-27B7-45A4-9341-B09BDB51A24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091BD0C-065F-43EE-8344-79AE29CD5F3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34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jpg>
</file>

<file path=ppt/media/image6.jfif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8401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6888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43741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22222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1025" y="-11025"/>
            <a:ext cx="9144000" cy="5143500"/>
          </a:xfrm>
          <a:prstGeom prst="rect">
            <a:avLst/>
          </a:prstGeom>
          <a:solidFill>
            <a:srgbClr val="222222">
              <a:alpha val="6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0" y="-49125"/>
            <a:ext cx="4114800" cy="5219700"/>
          </a:xfrm>
          <a:custGeom>
            <a:avLst/>
            <a:gdLst/>
            <a:ahLst/>
            <a:cxnLst/>
            <a:rect l="l" t="t" r="r" b="b"/>
            <a:pathLst>
              <a:path w="164592" h="208788" extrusionOk="0">
                <a:moveTo>
                  <a:pt x="0" y="1524"/>
                </a:moveTo>
                <a:lnTo>
                  <a:pt x="107442" y="208788"/>
                </a:lnTo>
                <a:lnTo>
                  <a:pt x="164592" y="208788"/>
                </a:lnTo>
                <a:lnTo>
                  <a:pt x="164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Google Shape;12;p2"/>
          <p:cNvSpPr/>
          <p:nvPr/>
        </p:nvSpPr>
        <p:spPr>
          <a:xfrm>
            <a:off x="1437560" y="4402425"/>
            <a:ext cx="8172300" cy="749100"/>
          </a:xfrm>
          <a:prstGeom prst="parallelogram">
            <a:avLst>
              <a:gd name="adj" fmla="val 51542"/>
            </a:avLst>
          </a:prstGeom>
          <a:solidFill>
            <a:srgbClr val="FFFFFF">
              <a:alpha val="17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-322344" y="4166400"/>
            <a:ext cx="8369700" cy="228000"/>
          </a:xfrm>
          <a:prstGeom prst="parallelogram">
            <a:avLst>
              <a:gd name="adj" fmla="val 5154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3862506" y="3464"/>
            <a:ext cx="5238600" cy="402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0" y="-76200"/>
            <a:ext cx="4114800" cy="5219700"/>
          </a:xfrm>
          <a:custGeom>
            <a:avLst/>
            <a:gdLst/>
            <a:ahLst/>
            <a:cxnLst/>
            <a:rect l="l" t="t" r="r" b="b"/>
            <a:pathLst>
              <a:path w="164592" h="208788" extrusionOk="0">
                <a:moveTo>
                  <a:pt x="0" y="1524"/>
                </a:moveTo>
                <a:lnTo>
                  <a:pt x="107442" y="208788"/>
                </a:lnTo>
                <a:lnTo>
                  <a:pt x="164592" y="208788"/>
                </a:lnTo>
                <a:lnTo>
                  <a:pt x="164592" y="0"/>
                </a:lnTo>
                <a:close/>
              </a:path>
            </a:pathLst>
          </a:custGeom>
          <a:solidFill>
            <a:srgbClr val="FFFFFF">
              <a:alpha val="17690"/>
            </a:srgbClr>
          </a:solidFill>
          <a:ln>
            <a:noFill/>
          </a:ln>
        </p:spPr>
      </p:sp>
      <p:sp>
        <p:nvSpPr>
          <p:cNvPr id="17" name="Google Shape;17;p3"/>
          <p:cNvSpPr/>
          <p:nvPr/>
        </p:nvSpPr>
        <p:spPr>
          <a:xfrm>
            <a:off x="1430632" y="4394400"/>
            <a:ext cx="8172300" cy="749100"/>
          </a:xfrm>
          <a:prstGeom prst="parallelogram">
            <a:avLst>
              <a:gd name="adj" fmla="val 5154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8" name="Google Shape;18;p3"/>
          <p:cNvSpPr/>
          <p:nvPr/>
        </p:nvSpPr>
        <p:spPr>
          <a:xfrm>
            <a:off x="-166480" y="4166400"/>
            <a:ext cx="8369700" cy="228000"/>
          </a:xfrm>
          <a:prstGeom prst="parallelogram">
            <a:avLst>
              <a:gd name="adj" fmla="val 51542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ctrTitle"/>
          </p:nvPr>
        </p:nvSpPr>
        <p:spPr>
          <a:xfrm>
            <a:off x="2983220" y="2133095"/>
            <a:ext cx="522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2983220" y="3442176"/>
            <a:ext cx="5220000" cy="5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9pPr>
          </a:lstStyle>
          <a:p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5"/>
          <p:cNvGrpSpPr/>
          <p:nvPr/>
        </p:nvGrpSpPr>
        <p:grpSpPr>
          <a:xfrm flipH="1">
            <a:off x="-505219" y="-41563"/>
            <a:ext cx="10524355" cy="5214650"/>
            <a:chOff x="-903537" y="-38100"/>
            <a:chExt cx="10524355" cy="5214650"/>
          </a:xfrm>
        </p:grpSpPr>
        <p:sp>
          <p:nvSpPr>
            <p:cNvPr id="32" name="Google Shape;32;p5"/>
            <p:cNvSpPr/>
            <p:nvPr/>
          </p:nvSpPr>
          <p:spPr>
            <a:xfrm>
              <a:off x="-55075" y="-38100"/>
              <a:ext cx="3312625" cy="5214650"/>
            </a:xfrm>
            <a:custGeom>
              <a:avLst/>
              <a:gdLst/>
              <a:ahLst/>
              <a:cxnLst/>
              <a:rect l="l" t="t" r="r" b="b"/>
              <a:pathLst>
                <a:path w="132505" h="208586" extrusionOk="0">
                  <a:moveTo>
                    <a:pt x="132505" y="207264"/>
                  </a:moveTo>
                  <a:lnTo>
                    <a:pt x="25063" y="0"/>
                  </a:lnTo>
                  <a:lnTo>
                    <a:pt x="0" y="202"/>
                  </a:lnTo>
                  <a:lnTo>
                    <a:pt x="1322" y="2085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33" name="Google Shape;33;p5"/>
            <p:cNvSpPr/>
            <p:nvPr/>
          </p:nvSpPr>
          <p:spPr>
            <a:xfrm flipH="1">
              <a:off x="-903537" y="-17561"/>
              <a:ext cx="1759200" cy="749100"/>
            </a:xfrm>
            <a:prstGeom prst="parallelogram">
              <a:avLst>
                <a:gd name="adj" fmla="val 5154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5"/>
            <p:cNvSpPr/>
            <p:nvPr/>
          </p:nvSpPr>
          <p:spPr>
            <a:xfrm flipH="1">
              <a:off x="472134" y="-9525"/>
              <a:ext cx="518400" cy="749100"/>
            </a:xfrm>
            <a:prstGeom prst="parallelogram">
              <a:avLst>
                <a:gd name="adj" fmla="val 75009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flipH="1">
              <a:off x="742953" y="272850"/>
              <a:ext cx="7505700" cy="749100"/>
            </a:xfrm>
            <a:prstGeom prst="parallelogram">
              <a:avLst>
                <a:gd name="adj" fmla="val 5154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 flipH="1">
              <a:off x="7861618" y="272850"/>
              <a:ext cx="1759200" cy="749100"/>
            </a:xfrm>
            <a:prstGeom prst="parallelogram">
              <a:avLst>
                <a:gd name="adj" fmla="val 5154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5"/>
            <p:cNvSpPr/>
            <p:nvPr/>
          </p:nvSpPr>
          <p:spPr>
            <a:xfrm flipH="1">
              <a:off x="990375" y="4925850"/>
              <a:ext cx="8369700" cy="228000"/>
            </a:xfrm>
            <a:prstGeom prst="parallelogram">
              <a:avLst>
                <a:gd name="adj" fmla="val 5154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1104900" y="1277625"/>
            <a:ext cx="7581900" cy="36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▸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8555291" y="24951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TITLE_ONLY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 flipH="1">
            <a:off x="5831375" y="0"/>
            <a:ext cx="3312625" cy="5214650"/>
          </a:xfrm>
          <a:custGeom>
            <a:avLst/>
            <a:gdLst/>
            <a:ahLst/>
            <a:cxnLst/>
            <a:rect l="l" t="t" r="r" b="b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FFFFF">
              <a:alpha val="17690"/>
            </a:srgbClr>
          </a:solidFill>
          <a:ln>
            <a:noFill/>
          </a:ln>
        </p:spPr>
      </p:sp>
      <p:grpSp>
        <p:nvGrpSpPr>
          <p:cNvPr id="2" name="Group 1"/>
          <p:cNvGrpSpPr/>
          <p:nvPr userDrawn="1"/>
        </p:nvGrpSpPr>
        <p:grpSpPr>
          <a:xfrm flipH="1">
            <a:off x="8196964" y="0"/>
            <a:ext cx="1894071" cy="757136"/>
            <a:chOff x="-903537" y="-17561"/>
            <a:chExt cx="1894071" cy="757136"/>
          </a:xfrm>
        </p:grpSpPr>
        <p:sp>
          <p:nvSpPr>
            <p:cNvPr id="78" name="Google Shape;78;p9"/>
            <p:cNvSpPr/>
            <p:nvPr/>
          </p:nvSpPr>
          <p:spPr>
            <a:xfrm flipH="1">
              <a:off x="-903537" y="-17561"/>
              <a:ext cx="1759200" cy="749100"/>
            </a:xfrm>
            <a:prstGeom prst="parallelogram">
              <a:avLst>
                <a:gd name="adj" fmla="val 5154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9"/>
            <p:cNvSpPr/>
            <p:nvPr/>
          </p:nvSpPr>
          <p:spPr>
            <a:xfrm flipH="1">
              <a:off x="472134" y="-9525"/>
              <a:ext cx="518400" cy="749100"/>
            </a:xfrm>
            <a:prstGeom prst="parallelogram">
              <a:avLst>
                <a:gd name="adj" fmla="val 75009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80;p9"/>
          <p:cNvSpPr/>
          <p:nvPr/>
        </p:nvSpPr>
        <p:spPr>
          <a:xfrm>
            <a:off x="950464" y="296850"/>
            <a:ext cx="7505700" cy="749100"/>
          </a:xfrm>
          <a:prstGeom prst="parallelogram">
            <a:avLst>
              <a:gd name="adj" fmla="val 51542"/>
            </a:avLst>
          </a:prstGeom>
          <a:solidFill>
            <a:srgbClr val="222222">
              <a:alpha val="6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/>
          <p:nvPr/>
        </p:nvSpPr>
        <p:spPr>
          <a:xfrm>
            <a:off x="-398271" y="296850"/>
            <a:ext cx="1759200" cy="749100"/>
          </a:xfrm>
          <a:prstGeom prst="parallelogram">
            <a:avLst>
              <a:gd name="adj" fmla="val 5154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/>
          <p:nvPr/>
        </p:nvSpPr>
        <p:spPr>
          <a:xfrm>
            <a:off x="0" y="4915500"/>
            <a:ext cx="8369700" cy="228000"/>
          </a:xfrm>
          <a:prstGeom prst="parallelogram">
            <a:avLst>
              <a:gd name="adj" fmla="val 5154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title"/>
          </p:nvPr>
        </p:nvSpPr>
        <p:spPr>
          <a:xfrm flipH="1">
            <a:off x="1133700" y="2652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 dirty="0"/>
          </a:p>
        </p:txBody>
      </p:sp>
      <p:sp>
        <p:nvSpPr>
          <p:cNvPr id="84" name="Google Shape;84;p9"/>
          <p:cNvSpPr txBox="1">
            <a:spLocks noGrp="1"/>
          </p:cNvSpPr>
          <p:nvPr>
            <p:ph type="sldNum" idx="12"/>
          </p:nvPr>
        </p:nvSpPr>
        <p:spPr>
          <a:xfrm>
            <a:off x="8552785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inverted">
  <p:cSld name="BLANK_1">
    <p:bg>
      <p:bgPr>
        <a:solidFill>
          <a:schemeClr val="dk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2"/>
          <p:cNvSpPr/>
          <p:nvPr/>
        </p:nvSpPr>
        <p:spPr>
          <a:xfrm flipH="1">
            <a:off x="5860815" y="-71150"/>
            <a:ext cx="3312625" cy="5214650"/>
          </a:xfrm>
          <a:custGeom>
            <a:avLst/>
            <a:gdLst/>
            <a:ahLst/>
            <a:cxnLst/>
            <a:rect l="l" t="t" r="r" b="b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grpSp>
        <p:nvGrpSpPr>
          <p:cNvPr id="2" name="Group 1"/>
          <p:cNvGrpSpPr/>
          <p:nvPr userDrawn="1"/>
        </p:nvGrpSpPr>
        <p:grpSpPr>
          <a:xfrm flipH="1">
            <a:off x="8112309" y="0"/>
            <a:ext cx="1894071" cy="757136"/>
            <a:chOff x="-903537" y="-17561"/>
            <a:chExt cx="1894071" cy="757136"/>
          </a:xfrm>
        </p:grpSpPr>
        <p:sp>
          <p:nvSpPr>
            <p:cNvPr id="101" name="Google Shape;101;p12"/>
            <p:cNvSpPr/>
            <p:nvPr/>
          </p:nvSpPr>
          <p:spPr>
            <a:xfrm flipH="1">
              <a:off x="-903537" y="-17561"/>
              <a:ext cx="1759200" cy="749100"/>
            </a:xfrm>
            <a:prstGeom prst="parallelogram">
              <a:avLst>
                <a:gd name="adj" fmla="val 5154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2"/>
            <p:cNvSpPr/>
            <p:nvPr/>
          </p:nvSpPr>
          <p:spPr>
            <a:xfrm flipH="1">
              <a:off x="472134" y="-9525"/>
              <a:ext cx="518400" cy="749100"/>
            </a:xfrm>
            <a:prstGeom prst="parallelogram">
              <a:avLst>
                <a:gd name="adj" fmla="val 7500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2"/>
          <p:cNvSpPr/>
          <p:nvPr/>
        </p:nvSpPr>
        <p:spPr>
          <a:xfrm>
            <a:off x="-173407" y="4915500"/>
            <a:ext cx="8369700" cy="228000"/>
          </a:xfrm>
          <a:prstGeom prst="parallelogram">
            <a:avLst>
              <a:gd name="adj" fmla="val 5154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2"/>
          <p:cNvSpPr txBox="1">
            <a:spLocks noGrp="1"/>
          </p:cNvSpPr>
          <p:nvPr>
            <p:ph type="sldNum" idx="12"/>
          </p:nvPr>
        </p:nvSpPr>
        <p:spPr>
          <a:xfrm>
            <a:off x="8551718" y="-8036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04900" y="1200150"/>
            <a:ext cx="75819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oboto"/>
              <a:buChar char="▸"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"/>
              <a:buChar char="▹"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"/>
              <a:buChar char="▹"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5" r:id="rId4"/>
    <p:sldLayoutId id="2147483658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deepwalk-its-behavior-and-how-to-implement-it-b5aac0290a15" TargetMode="External"/><Relationship Id="rId2" Type="http://schemas.openxmlformats.org/officeDocument/2006/relationships/hyperlink" Target="https://towardsdatascience.com/overview-of-deep-learning-on-graph-embeddings-4305c10ad4a4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jfif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</a:extLst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32792" y="1817781"/>
            <a:ext cx="3068277" cy="1221507"/>
          </a:xfrm>
        </p:spPr>
        <p:txBody>
          <a:bodyPr/>
          <a:lstStyle/>
          <a:p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تعبیه گراف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46015" y="44068"/>
            <a:ext cx="11016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 smtClean="0">
                <a:solidFill>
                  <a:schemeClr val="accent1"/>
                </a:solidFill>
                <a:latin typeface="IRANSansX Bold" pitchFamily="2" charset="-78"/>
                <a:cs typeface="IRANSansX Bold" pitchFamily="2" charset="-78"/>
              </a:rPr>
              <a:t>به نام خدا</a:t>
            </a:r>
            <a:endParaRPr lang="en-US" dirty="0">
              <a:solidFill>
                <a:schemeClr val="accent1"/>
              </a:solidFill>
              <a:latin typeface="IRANSansX Bold" pitchFamily="2" charset="-78"/>
              <a:cs typeface="IRANSansX Bold" pitchFamily="2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572" y="2824909"/>
            <a:ext cx="1252357" cy="12849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13802" y="3209581"/>
            <a:ext cx="278726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lnSpc>
                <a:spcPct val="200000"/>
              </a:lnSpc>
            </a:pPr>
            <a:r>
              <a:rPr lang="fa-IR" dirty="0" smtClean="0">
                <a:solidFill>
                  <a:schemeClr val="bg1"/>
                </a:solidFill>
                <a:latin typeface="IRANSansX Bold" pitchFamily="2" charset="-78"/>
                <a:cs typeface="IRANSansX Bold" pitchFamily="2" charset="-78"/>
              </a:rPr>
              <a:t>ارائه‌دهنده: مهندس علیرضا مازوچی</a:t>
            </a:r>
            <a:endParaRPr lang="en-US" dirty="0" smtClean="0">
              <a:solidFill>
                <a:schemeClr val="bg1"/>
              </a:solidFill>
              <a:latin typeface="IRANSansX Bold" pitchFamily="2" charset="-78"/>
              <a:cs typeface="IRANSansX Bold" pitchFamily="2" charset="-78"/>
            </a:endParaRPr>
          </a:p>
          <a:p>
            <a:pPr algn="r" rtl="1">
              <a:lnSpc>
                <a:spcPct val="200000"/>
              </a:lnSpc>
            </a:pPr>
            <a:r>
              <a:rPr lang="fa-IR" dirty="0" smtClean="0">
                <a:solidFill>
                  <a:schemeClr val="bg1"/>
                </a:solidFill>
                <a:latin typeface="IRANSansX Bold" pitchFamily="2" charset="-78"/>
                <a:cs typeface="IRANSansX Bold" pitchFamily="2" charset="-78"/>
              </a:rPr>
              <a:t>استاد درس: دکتر احسان ناظرفرد</a:t>
            </a:r>
            <a:endParaRPr lang="en-US" dirty="0">
              <a:solidFill>
                <a:schemeClr val="bg1"/>
              </a:solidFill>
              <a:latin typeface="IRANSansX Bold" pitchFamily="2" charset="-78"/>
              <a:cs typeface="IRANSansX Bold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028326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مدل </a:t>
            </a:r>
            <a:r>
              <a:rPr lang="en-US" dirty="0" smtClean="0">
                <a:latin typeface="IRANSansX Bold" pitchFamily="2" charset="-78"/>
                <a:cs typeface="IRANSansX Bold" pitchFamily="2" charset="-78"/>
              </a:rPr>
              <a:t>DeepWalk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457" y="1468779"/>
            <a:ext cx="3171825" cy="2886075"/>
          </a:xfrm>
          <a:prstGeom prst="rect">
            <a:avLst/>
          </a:prstGeom>
        </p:spPr>
      </p:pic>
      <p:sp>
        <p:nvSpPr>
          <p:cNvPr id="9" name="Curved Down Arrow 8"/>
          <p:cNvSpPr/>
          <p:nvPr/>
        </p:nvSpPr>
        <p:spPr>
          <a:xfrm>
            <a:off x="2969911" y="1288473"/>
            <a:ext cx="2493818" cy="494985"/>
          </a:xfrm>
          <a:prstGeom prst="curvedDownArrow">
            <a:avLst/>
          </a:prstGeom>
          <a:solidFill>
            <a:srgbClr val="FF87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510" y="2116238"/>
            <a:ext cx="2790825" cy="202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247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مدل </a:t>
            </a:r>
            <a:r>
              <a:rPr lang="en-US" dirty="0" smtClean="0">
                <a:latin typeface="IRANSansX Bold" pitchFamily="2" charset="-78"/>
                <a:cs typeface="IRANSansX Bold" pitchFamily="2" charset="-78"/>
              </a:rPr>
              <a:t>DeepWalk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842"/>
          <a:stretch/>
        </p:blipFill>
        <p:spPr>
          <a:xfrm>
            <a:off x="2030833" y="2321886"/>
            <a:ext cx="4459146" cy="88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33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از متن به گراف!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3" name="Rounded Rectangle 2"/>
          <p:cNvSpPr/>
          <p:nvPr/>
        </p:nvSpPr>
        <p:spPr>
          <a:xfrm>
            <a:off x="3050519" y="3346958"/>
            <a:ext cx="880393" cy="415636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dirty="0" smtClean="0">
                <a:solidFill>
                  <a:schemeClr val="tx1"/>
                </a:solidFill>
                <a:latin typeface="IRANSansX" pitchFamily="2" charset="-78"/>
                <a:cs typeface="IRANSansX" pitchFamily="2" charset="-78"/>
              </a:rPr>
              <a:t>ایران</a:t>
            </a:r>
            <a:endParaRPr lang="en-US" dirty="0">
              <a:solidFill>
                <a:schemeClr val="tx1"/>
              </a:solidFill>
              <a:latin typeface="IRANSansX" pitchFamily="2" charset="-78"/>
              <a:cs typeface="IRANSansX" pitchFamily="2" charset="-78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4353476" y="3346958"/>
            <a:ext cx="880393" cy="415636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dirty="0" smtClean="0">
                <a:solidFill>
                  <a:schemeClr val="tx1"/>
                </a:solidFill>
                <a:latin typeface="IRANSansX" pitchFamily="2" charset="-78"/>
                <a:cs typeface="IRANSansX" pitchFamily="2" charset="-78"/>
              </a:rPr>
              <a:t>پایتخت</a:t>
            </a:r>
            <a:endParaRPr lang="en-US" dirty="0">
              <a:solidFill>
                <a:schemeClr val="tx1"/>
              </a:solidFill>
              <a:latin typeface="IRANSansX" pitchFamily="2" charset="-78"/>
              <a:cs typeface="IRANSansX" pitchFamily="2" charset="-78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656433" y="3346958"/>
            <a:ext cx="880393" cy="415636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dirty="0" smtClean="0">
                <a:solidFill>
                  <a:schemeClr val="tx1"/>
                </a:solidFill>
                <a:latin typeface="IRANSansX" pitchFamily="2" charset="-78"/>
                <a:cs typeface="IRANSansX" pitchFamily="2" charset="-78"/>
              </a:rPr>
              <a:t>تهران</a:t>
            </a:r>
            <a:endParaRPr lang="en-US" dirty="0">
              <a:solidFill>
                <a:schemeClr val="tx1"/>
              </a:solidFill>
              <a:latin typeface="IRANSansX" pitchFamily="2" charset="-78"/>
              <a:cs typeface="IRANSansX" pitchFamily="2" charset="-78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747562" y="3346958"/>
            <a:ext cx="880393" cy="415636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dirty="0" smtClean="0">
                <a:solidFill>
                  <a:schemeClr val="tx1"/>
                </a:solidFill>
                <a:latin typeface="IRANSansX" pitchFamily="2" charset="-78"/>
                <a:cs typeface="IRANSansX" pitchFamily="2" charset="-78"/>
              </a:rPr>
              <a:t>است</a:t>
            </a:r>
            <a:endParaRPr lang="en-US" dirty="0">
              <a:solidFill>
                <a:schemeClr val="tx1"/>
              </a:solidFill>
              <a:latin typeface="IRANSansX" pitchFamily="2" charset="-78"/>
              <a:cs typeface="IRANSansX" pitchFamily="2" charset="-78"/>
            </a:endParaRPr>
          </a:p>
        </p:txBody>
      </p:sp>
      <p:cxnSp>
        <p:nvCxnSpPr>
          <p:cNvPr id="10" name="Straight Connector 9"/>
          <p:cNvCxnSpPr>
            <a:stCxn id="6" idx="3"/>
            <a:endCxn id="7" idx="1"/>
          </p:cNvCxnSpPr>
          <p:nvPr/>
        </p:nvCxnSpPr>
        <p:spPr>
          <a:xfrm>
            <a:off x="5233869" y="3554776"/>
            <a:ext cx="422564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930912" y="3554776"/>
            <a:ext cx="422564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627955" y="3554776"/>
            <a:ext cx="422564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842"/>
          <a:stretch/>
        </p:blipFill>
        <p:spPr>
          <a:xfrm>
            <a:off x="2030833" y="2321886"/>
            <a:ext cx="4459146" cy="88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085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از متن به گراف!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2660" y="1203771"/>
            <a:ext cx="4331323" cy="32102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4361988" y="2439577"/>
            <a:ext cx="1263959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800" b="1" dirty="0" smtClean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DeepWalk</a:t>
            </a:r>
            <a:endParaRPr lang="en-US" sz="16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09475" y="2964001"/>
            <a:ext cx="1313352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800" b="1" dirty="0" smtClean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Word2Vec</a:t>
            </a:r>
            <a:endParaRPr lang="en-US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75427" y="3881610"/>
            <a:ext cx="1386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Skip-Gram</a:t>
            </a:r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401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الگوریتم </a:t>
            </a:r>
            <a:r>
              <a:rPr lang="en-US" dirty="0" err="1" smtClean="0">
                <a:latin typeface="IRANSansX Bold" pitchFamily="2" charset="-78"/>
                <a:cs typeface="IRANSansX Bold" pitchFamily="2" charset="-78"/>
              </a:rPr>
              <a:t>SkipGram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47841" y="1003498"/>
                <a:ext cx="7581900" cy="3648300"/>
              </a:xfrm>
            </p:spPr>
            <p:txBody>
              <a:bodyPr/>
              <a:lstStyle/>
              <a:p>
                <a:pPr marL="381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Pr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, …, 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\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v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| </m:t>
                              </m:r>
                              <m:r>
                                <m:rPr>
                                  <m:sty m:val="p"/>
                                </m:rPr>
                                <a:rPr lang="el-G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Φ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eqArr>
                            <m:eqArr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m:rPr>
                                  <m:brk m:alnAt="23"/>
                                </m:r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≠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eqAr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  <m:t>Pr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|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latin typeface="Cambria Math" panose="02040503050406030204" pitchFamily="18" charset="0"/>
                                    </a:rPr>
                                    <m:t>Φ</m:t>
                                  </m:r>
                                  <m:d>
                                    <m:d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US" sz="2400" b="0" i="1" dirty="0" smtClean="0">
                  <a:latin typeface="Cambria Math" panose="02040503050406030204" pitchFamily="18" charset="0"/>
                </a:endParaRPr>
              </a:p>
              <a:p>
                <a:pPr marL="381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47841" y="1003498"/>
                <a:ext cx="7581900" cy="3648300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loud Callout 4"/>
              <p:cNvSpPr/>
              <p:nvPr/>
            </p:nvSpPr>
            <p:spPr>
              <a:xfrm>
                <a:off x="167394" y="3178123"/>
                <a:ext cx="2375971" cy="903383"/>
              </a:xfrm>
              <a:prstGeom prst="cloudCallout">
                <a:avLst>
                  <a:gd name="adj1" fmla="val 42963"/>
                  <a:gd name="adj2" fmla="val -173678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1"/>
                <a:r>
                  <a:rPr lang="fa-IR" dirty="0" smtClean="0">
                    <a:latin typeface="IRANSansX Bold" pitchFamily="2" charset="-78"/>
                    <a:cs typeface="IRANSansX Bold" pitchFamily="2" charset="-78"/>
                  </a:rPr>
                  <a:t>پنجره‌ای به اندازه </a:t>
                </a:r>
                <a:r>
                  <a:rPr lang="en-US" dirty="0" smtClean="0">
                    <a:latin typeface="IRANSansX Bold" pitchFamily="2" charset="-78"/>
                    <a:cs typeface="IRANSansX Bold" pitchFamily="2" charset="-78"/>
                  </a:rPr>
                  <a:t>2w+1</a:t>
                </a:r>
                <a:r>
                  <a:rPr lang="fa-IR" dirty="0" smtClean="0">
                    <a:latin typeface="IRANSansX Bold" pitchFamily="2" charset="-78"/>
                    <a:cs typeface="IRANSansX Bold" pitchFamily="2" charset="-78"/>
                  </a:rPr>
                  <a:t> حول </a:t>
                </a:r>
                <a:r>
                  <a:rPr lang="fa-IR" b="1" dirty="0" smtClean="0">
                    <a:latin typeface="IRANSansX Bold" pitchFamily="2" charset="-78"/>
                    <a:cs typeface="IRANSansX Bold" pitchFamily="2" charset="-78"/>
                  </a:rPr>
                  <a:t>گره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𝒗</m:t>
                        </m:r>
                      </m:e>
                      <m:sub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endParaRPr lang="en-US" b="1" dirty="0">
                  <a:latin typeface="IRANSansX Bold" pitchFamily="2" charset="-78"/>
                  <a:cs typeface="IRANSansX Bold" pitchFamily="2" charset="-78"/>
                </a:endParaRPr>
              </a:p>
            </p:txBody>
          </p:sp>
        </mc:Choice>
        <mc:Fallback>
          <p:sp>
            <p:nvSpPr>
              <p:cNvPr id="5" name="Cloud Callout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394" y="3178123"/>
                <a:ext cx="2375971" cy="903383"/>
              </a:xfrm>
              <a:prstGeom prst="cloudCallout">
                <a:avLst>
                  <a:gd name="adj1" fmla="val 42963"/>
                  <a:gd name="adj2" fmla="val -173678"/>
                </a:avLst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Cloud Callout 5"/>
              <p:cNvSpPr/>
              <p:nvPr/>
            </p:nvSpPr>
            <p:spPr>
              <a:xfrm>
                <a:off x="2835007" y="2467779"/>
                <a:ext cx="2685133" cy="859316"/>
              </a:xfrm>
              <a:prstGeom prst="cloudCallout">
                <a:avLst>
                  <a:gd name="adj1" fmla="val 10020"/>
                  <a:gd name="adj2" fmla="val -106304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1"/>
                <a:r>
                  <a:rPr lang="fa-IR" b="1" dirty="0" smtClean="0">
                    <a:latin typeface="IRANSansX Bold" pitchFamily="2" charset="-78"/>
                    <a:cs typeface="IRANSansX Bold" pitchFamily="2" charset="-78"/>
                  </a:rPr>
                  <a:t>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𝜱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𝒗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fa-IR" dirty="0">
                    <a:latin typeface="IRANSansX Bold" pitchFamily="2" charset="-78"/>
                    <a:cs typeface="IRANSansX Bold" pitchFamily="2" charset="-78"/>
                  </a:rPr>
                  <a:t> </a:t>
                </a:r>
                <a:endParaRPr lang="en-US" dirty="0">
                  <a:latin typeface="IRANSansX Bold" pitchFamily="2" charset="-78"/>
                  <a:cs typeface="IRANSansX Bold" pitchFamily="2" charset="-78"/>
                </a:endParaRPr>
              </a:p>
              <a:p>
                <a:pPr algn="ctr" rtl="1"/>
                <a:r>
                  <a:rPr lang="fa-IR" b="0" dirty="0" smtClean="0">
                    <a:latin typeface="IRANSansX Bold" pitchFamily="2" charset="-78"/>
                    <a:cs typeface="IRANSansX Bold" pitchFamily="2" charset="-78"/>
                  </a:rPr>
                  <a:t>نمایش برداری </a:t>
                </a:r>
                <a:r>
                  <a:rPr lang="fa-IR" b="1" dirty="0" smtClean="0">
                    <a:latin typeface="IRANSansX Bold" pitchFamily="2" charset="-78"/>
                    <a:cs typeface="IRANSansX Bold" pitchFamily="2" charset="-78"/>
                  </a:rPr>
                  <a:t>گره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𝒗</m:t>
                        </m:r>
                      </m:e>
                      <m:sub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endParaRPr lang="en-US" b="1" dirty="0">
                  <a:latin typeface="IRANSansX Bold" pitchFamily="2" charset="-78"/>
                  <a:cs typeface="IRANSansX Bold" pitchFamily="2" charset="-78"/>
                </a:endParaRPr>
              </a:p>
            </p:txBody>
          </p:sp>
        </mc:Choice>
        <mc:Fallback>
          <p:sp>
            <p:nvSpPr>
              <p:cNvPr id="6" name="Cloud Callout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35007" y="2467779"/>
                <a:ext cx="2685133" cy="859316"/>
              </a:xfrm>
              <a:prstGeom prst="cloudCallout">
                <a:avLst>
                  <a:gd name="adj1" fmla="val 10020"/>
                  <a:gd name="adj2" fmla="val -106304"/>
                </a:avLst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loud Callout 6"/>
          <p:cNvSpPr/>
          <p:nvPr/>
        </p:nvSpPr>
        <p:spPr>
          <a:xfrm>
            <a:off x="7164636" y="3098927"/>
            <a:ext cx="1443290" cy="901789"/>
          </a:xfrm>
          <a:prstGeom prst="cloudCallout">
            <a:avLst>
              <a:gd name="adj1" fmla="val -103319"/>
              <a:gd name="adj2" fmla="val -1390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فرض استقلال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2004898" y="3966299"/>
            <a:ext cx="5076825" cy="888772"/>
            <a:chOff x="2004898" y="3966299"/>
            <a:chExt cx="5076825" cy="888772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9" name="TextBox 8"/>
                <p:cNvSpPr txBox="1"/>
                <p:nvPr/>
              </p:nvSpPr>
              <p:spPr>
                <a:xfrm>
                  <a:off x="5194454" y="4639627"/>
                  <a:ext cx="204158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9" name="TextBox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94454" y="4639627"/>
                  <a:ext cx="204158" cy="215444"/>
                </a:xfrm>
                <a:prstGeom prst="rect">
                  <a:avLst/>
                </a:prstGeom>
                <a:blipFill>
                  <a:blip r:embed="rId5"/>
                  <a:stretch>
                    <a:fillRect l="-8824" r="-2941" b="-20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4898" y="3966299"/>
              <a:ext cx="5076825" cy="781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12314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ویژگی‌های </a:t>
            </a:r>
            <a:r>
              <a:rPr lang="en-US" dirty="0" smtClean="0">
                <a:latin typeface="IRANSansX Bold" pitchFamily="2" charset="-78"/>
                <a:cs typeface="IRANSansX Bold" pitchFamily="2" charset="-78"/>
              </a:rPr>
              <a:t>DeepWalk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lnSpc>
                <a:spcPct val="150000"/>
              </a:lnSpc>
            </a:pPr>
            <a:r>
              <a:rPr lang="fa-IR" sz="2400" dirty="0" smtClean="0">
                <a:latin typeface="IRANSansX" pitchFamily="2" charset="-78"/>
                <a:cs typeface="IRANSansX" pitchFamily="2" charset="-78"/>
              </a:rPr>
              <a:t>ابعاد پایین با حفظ عمده دانش</a:t>
            </a:r>
            <a:endParaRPr lang="en-US" sz="2400" dirty="0" smtClean="0">
              <a:latin typeface="IRANSansX" pitchFamily="2" charset="-78"/>
              <a:cs typeface="IRANSansX" pitchFamily="2" charset="-78"/>
            </a:endParaRPr>
          </a:p>
          <a:p>
            <a:pPr algn="r" rtl="1">
              <a:lnSpc>
                <a:spcPct val="150000"/>
              </a:lnSpc>
            </a:pPr>
            <a:r>
              <a:rPr lang="fa-IR" sz="2400" dirty="0">
                <a:latin typeface="IRANSansX" pitchFamily="2" charset="-78"/>
                <a:cs typeface="IRANSansX" pitchFamily="2" charset="-78"/>
              </a:rPr>
              <a:t>حفظ دانش نزدیکی رئوس </a:t>
            </a:r>
            <a:r>
              <a:rPr lang="fa-IR" sz="2400" dirty="0" smtClean="0">
                <a:latin typeface="IRANSansX" pitchFamily="2" charset="-78"/>
                <a:cs typeface="IRANSansX" pitchFamily="2" charset="-78"/>
              </a:rPr>
              <a:t>غیرهمسایه</a:t>
            </a:r>
          </a:p>
          <a:p>
            <a:pPr algn="r" rtl="1">
              <a:lnSpc>
                <a:spcPct val="150000"/>
              </a:lnSpc>
            </a:pPr>
            <a:r>
              <a:rPr lang="fa-IR" sz="2400" dirty="0" smtClean="0">
                <a:latin typeface="IRANSansX" pitchFamily="2" charset="-78"/>
                <a:cs typeface="IRANSansX" pitchFamily="2" charset="-78"/>
              </a:rPr>
              <a:t>فضای پیوسته</a:t>
            </a:r>
          </a:p>
          <a:p>
            <a:pPr algn="r" rtl="1">
              <a:lnSpc>
                <a:spcPct val="150000"/>
              </a:lnSpc>
            </a:pPr>
            <a:r>
              <a:rPr lang="fa-IR" sz="2400" dirty="0" smtClean="0">
                <a:latin typeface="IRANSansX" pitchFamily="2" charset="-78"/>
                <a:cs typeface="IRANSansX" pitchFamily="2" charset="-78"/>
              </a:rPr>
              <a:t>یادگیری برخط</a:t>
            </a:r>
          </a:p>
          <a:p>
            <a:pPr algn="r" rtl="1">
              <a:lnSpc>
                <a:spcPct val="150000"/>
              </a:lnSpc>
            </a:pPr>
            <a:r>
              <a:rPr lang="fa-IR" sz="2400" dirty="0" smtClean="0">
                <a:latin typeface="IRANSansX" pitchFamily="2" charset="-78"/>
                <a:cs typeface="IRANSansX" pitchFamily="2" charset="-78"/>
              </a:rPr>
              <a:t>موازی‌سازی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94279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"/>
          <p:cNvSpPr txBox="1">
            <a:spLocks noGrp="1"/>
          </p:cNvSpPr>
          <p:nvPr>
            <p:ph type="ctrTitle"/>
          </p:nvPr>
        </p:nvSpPr>
        <p:spPr>
          <a:xfrm>
            <a:off x="3053758" y="2526718"/>
            <a:ext cx="522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جمع‌بندی</a:t>
            </a:r>
            <a:endParaRPr dirty="0">
              <a:latin typeface="IRANSansX Bold" pitchFamily="2" charset="-78"/>
              <a:cs typeface="IRANSansX Bold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290400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جمع‌بندی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fa-IR" sz="2000" dirty="0" smtClean="0">
                <a:latin typeface="IRANSansX" pitchFamily="2" charset="-78"/>
                <a:cs typeface="IRANSansX" pitchFamily="2" charset="-78"/>
              </a:rPr>
              <a:t>استفاده از تمام داده‌ها، حتی </a:t>
            </a:r>
            <a:r>
              <a:rPr lang="fa-IR" sz="2000" dirty="0" smtClean="0">
                <a:latin typeface="IRANSansX" pitchFamily="2" charset="-78"/>
                <a:cs typeface="IRANSansX" pitchFamily="2" charset="-78"/>
              </a:rPr>
              <a:t>پیچده‌ترین </a:t>
            </a:r>
            <a:r>
              <a:rPr lang="fa-IR" sz="2000" dirty="0" smtClean="0">
                <a:latin typeface="IRANSansX" pitchFamily="2" charset="-78"/>
                <a:cs typeface="IRANSansX" pitchFamily="2" charset="-78"/>
              </a:rPr>
              <a:t>آن‌ها</a:t>
            </a:r>
            <a:endParaRPr lang="en-US" sz="2000" dirty="0" smtClean="0">
              <a:latin typeface="IRANSansX" pitchFamily="2" charset="-78"/>
              <a:cs typeface="IRANSansX" pitchFamily="2" charset="-78"/>
            </a:endParaRPr>
          </a:p>
          <a:p>
            <a:pPr marL="38100" indent="0" algn="r" rtl="1">
              <a:buNone/>
            </a:pPr>
            <a:endParaRPr lang="fa-IR" sz="2000" dirty="0" smtClean="0">
              <a:latin typeface="IRANSansX" pitchFamily="2" charset="-78"/>
              <a:cs typeface="IRANSansX" pitchFamily="2" charset="-78"/>
            </a:endParaRPr>
          </a:p>
          <a:p>
            <a:pPr algn="r" rtl="1"/>
            <a:r>
              <a:rPr lang="fa-IR" sz="2000" dirty="0" smtClean="0">
                <a:latin typeface="IRANSansX" pitchFamily="2" charset="-78"/>
                <a:cs typeface="IRANSansX" pitchFamily="2" charset="-78"/>
              </a:rPr>
              <a:t>روشی برای استفاده از داده‌های گراف</a:t>
            </a:r>
            <a:endParaRPr lang="en-US" sz="2000" dirty="0" smtClean="0">
              <a:latin typeface="IRANSansX" pitchFamily="2" charset="-78"/>
              <a:cs typeface="IRANSansX" pitchFamily="2" charset="-78"/>
            </a:endParaRPr>
          </a:p>
          <a:p>
            <a:pPr marL="38100" indent="0" algn="r" rtl="1">
              <a:buNone/>
            </a:pPr>
            <a:endParaRPr lang="fa-IR" sz="2000" dirty="0" smtClean="0">
              <a:latin typeface="IRANSansX" pitchFamily="2" charset="-78"/>
              <a:cs typeface="IRANSansX" pitchFamily="2" charset="-78"/>
            </a:endParaRPr>
          </a:p>
          <a:p>
            <a:pPr algn="r" rtl="1"/>
            <a:r>
              <a:rPr lang="fa-IR" sz="2000" dirty="0" smtClean="0">
                <a:latin typeface="IRANSansX" pitchFamily="2" charset="-78"/>
                <a:cs typeface="IRANSansX" pitchFamily="2" charset="-78"/>
              </a:rPr>
              <a:t>بهره‌گرفتن </a:t>
            </a:r>
            <a:r>
              <a:rPr lang="fa-IR" sz="2000" dirty="0" smtClean="0">
                <a:latin typeface="IRANSansX" pitchFamily="2" charset="-78"/>
                <a:cs typeface="IRANSansX" pitchFamily="2" charset="-78"/>
              </a:rPr>
              <a:t>از روش‌های یک حوزه در حوزه دیگر</a:t>
            </a:r>
          </a:p>
          <a:p>
            <a:pPr algn="r" rtl="1"/>
            <a:endParaRPr lang="en-US" sz="2000" dirty="0">
              <a:latin typeface="IRANSansX" pitchFamily="2" charset="-78"/>
              <a:cs typeface="IRANSansX" pitchFamily="2" charset="-7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41553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"/>
          <p:cNvSpPr txBox="1">
            <a:spLocks noGrp="1"/>
          </p:cNvSpPr>
          <p:nvPr>
            <p:ph type="ctrTitle"/>
          </p:nvPr>
        </p:nvSpPr>
        <p:spPr>
          <a:xfrm>
            <a:off x="3053758" y="2526718"/>
            <a:ext cx="522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منابع</a:t>
            </a:r>
            <a:endParaRPr dirty="0">
              <a:latin typeface="IRANSansX Bold" pitchFamily="2" charset="-78"/>
              <a:cs typeface="IRANSansX Bold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3723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منابع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4394" y="1369433"/>
            <a:ext cx="7581900" cy="3648300"/>
          </a:xfrm>
        </p:spPr>
        <p:txBody>
          <a:bodyPr/>
          <a:lstStyle/>
          <a:p>
            <a:pPr algn="just"/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Perozzi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Bryan, Rami Al-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Rfou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Steven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Skiena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"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Deepwalk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Online learning of social representations." Proceedings of the 20th ACM SIGKDD international conference on Knowledge discovery and data mining. 2014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https://towardsdatascience.com/overview-of-deep-learning-on-graph-embeddings-4305c10ad4a4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</a:t>
            </a:r>
            <a:r>
              <a:rPr lang="en-US" sz="2000" u="sng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towardsdatascience.com/deepwalk-its-behavior-and-how-to-implement-it-b5aac0290a15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63525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"/>
          <p:cNvSpPr txBox="1">
            <a:spLocks noGrp="1"/>
          </p:cNvSpPr>
          <p:nvPr>
            <p:ph type="ctrTitle"/>
          </p:nvPr>
        </p:nvSpPr>
        <p:spPr>
          <a:xfrm>
            <a:off x="3053758" y="2526718"/>
            <a:ext cx="522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مقدمه</a:t>
            </a:r>
            <a:endParaRPr dirty="0">
              <a:latin typeface="IRANSansX Bold" pitchFamily="2" charset="-78"/>
              <a:cs typeface="IRANSansX Bold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5"/>
          <p:cNvSpPr txBox="1">
            <a:spLocks noGrp="1"/>
          </p:cNvSpPr>
          <p:nvPr>
            <p:ph type="ctrTitle" idx="4294967295"/>
          </p:nvPr>
        </p:nvSpPr>
        <p:spPr>
          <a:xfrm>
            <a:off x="2061308" y="1643991"/>
            <a:ext cx="5289544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6000" dirty="0" smtClean="0">
                <a:solidFill>
                  <a:srgbClr val="FF8700"/>
                </a:solidFill>
                <a:latin typeface="IRANSansX" pitchFamily="2" charset="-78"/>
                <a:cs typeface="IRANSansX" pitchFamily="2" charset="-78"/>
              </a:rPr>
              <a:t>با سپاس فراوان!</a:t>
            </a:r>
            <a:endParaRPr sz="6000" dirty="0">
              <a:solidFill>
                <a:srgbClr val="FF8700"/>
              </a:solidFill>
              <a:latin typeface="IRANSansX" pitchFamily="2" charset="-78"/>
              <a:cs typeface="IRANSansX" pitchFamily="2" charset="-7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68" y="2573354"/>
            <a:ext cx="784850" cy="7253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30" y="613272"/>
            <a:ext cx="643798" cy="59502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9103" y="3363817"/>
            <a:ext cx="1271376" cy="11750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0852" y="3776948"/>
            <a:ext cx="784850" cy="72539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816" y="3921085"/>
            <a:ext cx="472946" cy="43711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709" y="249715"/>
            <a:ext cx="480770" cy="44434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87" y="1765333"/>
            <a:ext cx="629026" cy="5813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یادگیری ماشین و انواع داده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340135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یادگیری ماشین و انواع داده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25" y="1381492"/>
            <a:ext cx="1917350" cy="137159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39187" b="1746"/>
          <a:stretch/>
        </p:blipFill>
        <p:spPr>
          <a:xfrm>
            <a:off x="1019063" y="2898566"/>
            <a:ext cx="1917350" cy="13333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0" r="6834"/>
          <a:stretch/>
        </p:blipFill>
        <p:spPr>
          <a:xfrm>
            <a:off x="3101238" y="3402995"/>
            <a:ext cx="1896814" cy="13716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75009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گراف؟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514160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ویژگی‌های تعبیه </a:t>
            </a:r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گراف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grpSp>
        <p:nvGrpSpPr>
          <p:cNvPr id="5" name="Google Shape;1306;p49"/>
          <p:cNvGrpSpPr/>
          <p:nvPr/>
        </p:nvGrpSpPr>
        <p:grpSpPr>
          <a:xfrm>
            <a:off x="2210441" y="1299809"/>
            <a:ext cx="3548011" cy="3019031"/>
            <a:chOff x="9878975" y="4425243"/>
            <a:chExt cx="719917" cy="645501"/>
          </a:xfrm>
        </p:grpSpPr>
        <p:sp>
          <p:nvSpPr>
            <p:cNvPr id="6" name="Google Shape;1307;p49"/>
            <p:cNvSpPr/>
            <p:nvPr/>
          </p:nvSpPr>
          <p:spPr>
            <a:xfrm>
              <a:off x="10225337" y="4708709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308;p49"/>
            <p:cNvSpPr/>
            <p:nvPr/>
          </p:nvSpPr>
          <p:spPr>
            <a:xfrm>
              <a:off x="10067757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309;p49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287306" y="1961048"/>
            <a:ext cx="1503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800" dirty="0" smtClean="0">
                <a:solidFill>
                  <a:schemeClr val="bg1"/>
                </a:solidFill>
                <a:latin typeface="IRANSansX Bold" pitchFamily="2" charset="-78"/>
                <a:cs typeface="IRANSansX Bold" pitchFamily="2" charset="-78"/>
              </a:rPr>
              <a:t>فضای پیوسته</a:t>
            </a:r>
            <a:endParaRPr lang="en-US" sz="1800" dirty="0">
              <a:solidFill>
                <a:schemeClr val="bg1"/>
              </a:solidFill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27715" y="3321131"/>
            <a:ext cx="1220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800" dirty="0" smtClean="0">
                <a:solidFill>
                  <a:schemeClr val="bg1"/>
                </a:solidFill>
                <a:latin typeface="IRANSansX Bold" pitchFamily="2" charset="-78"/>
                <a:cs typeface="IRANSansX Bold" pitchFamily="2" charset="-78"/>
              </a:rPr>
              <a:t>ابعاد پایین</a:t>
            </a:r>
            <a:endParaRPr lang="en-US" sz="1800" dirty="0">
              <a:solidFill>
                <a:schemeClr val="bg1"/>
              </a:solidFill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31105" y="3321131"/>
            <a:ext cx="1586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800" dirty="0" smtClean="0">
                <a:solidFill>
                  <a:schemeClr val="bg1"/>
                </a:solidFill>
                <a:latin typeface="IRANSansX Bold" pitchFamily="2" charset="-78"/>
                <a:cs typeface="IRANSansX Bold" pitchFamily="2" charset="-78"/>
              </a:rPr>
              <a:t>حفظ اطلاعات</a:t>
            </a:r>
            <a:endParaRPr lang="en-US" sz="1800" dirty="0">
              <a:solidFill>
                <a:schemeClr val="bg1"/>
              </a:solidFill>
              <a:latin typeface="IRANSansX Bold" pitchFamily="2" charset="-78"/>
              <a:cs typeface="IRANSansX Bold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40334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تعبیه گراف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475" y="1812588"/>
            <a:ext cx="7378875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669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"/>
          <p:cNvSpPr txBox="1">
            <a:spLocks noGrp="1"/>
          </p:cNvSpPr>
          <p:nvPr>
            <p:ph type="ctrTitle"/>
          </p:nvPr>
        </p:nvSpPr>
        <p:spPr>
          <a:xfrm>
            <a:off x="3053758" y="2526718"/>
            <a:ext cx="522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مدل </a:t>
            </a:r>
            <a:r>
              <a:rPr lang="en-US" dirty="0" smtClean="0">
                <a:latin typeface="IRANSansX Bold" pitchFamily="2" charset="-78"/>
                <a:cs typeface="IRANSansX Bold" pitchFamily="2" charset="-78"/>
              </a:rPr>
              <a:t>DeepWalk</a:t>
            </a:r>
            <a:endParaRPr dirty="0">
              <a:latin typeface="IRANSansX Bold" pitchFamily="2" charset="-78"/>
              <a:cs typeface="IRANSansX Bold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565221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مدل </a:t>
            </a:r>
            <a:r>
              <a:rPr lang="en-US" dirty="0" smtClean="0">
                <a:latin typeface="IRANSansX Bold" pitchFamily="2" charset="-78"/>
                <a:cs typeface="IRANSansX Bold" pitchFamily="2" charset="-78"/>
              </a:rPr>
              <a:t>DeepWalk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113" y="1317638"/>
            <a:ext cx="3171825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22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lliam template">
  <a:themeElements>
    <a:clrScheme name="Custom 347">
      <a:dk1>
        <a:srgbClr val="222222"/>
      </a:dk1>
      <a:lt1>
        <a:srgbClr val="FFFFFF"/>
      </a:lt1>
      <a:dk2>
        <a:srgbClr val="666666"/>
      </a:dk2>
      <a:lt2>
        <a:srgbClr val="F3F3F3"/>
      </a:lt2>
      <a:accent1>
        <a:srgbClr val="FF8700"/>
      </a:accent1>
      <a:accent2>
        <a:srgbClr val="FFB840"/>
      </a:accent2>
      <a:accent3>
        <a:srgbClr val="333333"/>
      </a:accent3>
      <a:accent4>
        <a:srgbClr val="9B9796"/>
      </a:accent4>
      <a:accent5>
        <a:srgbClr val="C9C3BD"/>
      </a:accent5>
      <a:accent6>
        <a:srgbClr val="96C94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1622</TotalTime>
  <Words>287</Words>
  <Application>Microsoft Office PowerPoint</Application>
  <PresentationFormat>On-screen Show (16:9)</PresentationFormat>
  <Paragraphs>67</Paragraphs>
  <Slides>20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Calibri</vt:lpstr>
      <vt:lpstr>Dosis</vt:lpstr>
      <vt:lpstr>Roboto</vt:lpstr>
      <vt:lpstr>Arial</vt:lpstr>
      <vt:lpstr>IRANSansX Bold</vt:lpstr>
      <vt:lpstr>Cambria Math</vt:lpstr>
      <vt:lpstr>Times New Roman</vt:lpstr>
      <vt:lpstr>IRANSansX</vt:lpstr>
      <vt:lpstr>William template</vt:lpstr>
      <vt:lpstr>تعبیه گراف</vt:lpstr>
      <vt:lpstr>مقدمه</vt:lpstr>
      <vt:lpstr>یادگیری ماشین و انواع داده</vt:lpstr>
      <vt:lpstr>یادگیری ماشین و انواع داده</vt:lpstr>
      <vt:lpstr>گراف؟</vt:lpstr>
      <vt:lpstr>ویژگی‌های تعبیه گراف</vt:lpstr>
      <vt:lpstr>تعبیه گراف</vt:lpstr>
      <vt:lpstr>مدل DeepWalk</vt:lpstr>
      <vt:lpstr>مدل DeepWalk</vt:lpstr>
      <vt:lpstr>مدل DeepWalk</vt:lpstr>
      <vt:lpstr>مدل DeepWalk</vt:lpstr>
      <vt:lpstr>از متن به گراف!</vt:lpstr>
      <vt:lpstr>از متن به گراف!</vt:lpstr>
      <vt:lpstr>الگوریتم SkipGram</vt:lpstr>
      <vt:lpstr>ویژگی‌های DeepWalk</vt:lpstr>
      <vt:lpstr>جمع‌بندی</vt:lpstr>
      <vt:lpstr>جمع‌بندی</vt:lpstr>
      <vt:lpstr>منابع</vt:lpstr>
      <vt:lpstr>منابع</vt:lpstr>
      <vt:lpstr>با سپاس فراوان!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AlirezaMazochi</dc:creator>
  <cp:lastModifiedBy>AlirezaMazochi</cp:lastModifiedBy>
  <cp:revision>38</cp:revision>
  <dcterms:modified xsi:type="dcterms:W3CDTF">2022-01-04T09:47:28Z</dcterms:modified>
</cp:coreProperties>
</file>